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341" r:id="rId2"/>
    <p:sldId id="340" r:id="rId3"/>
    <p:sldId id="342" r:id="rId4"/>
    <p:sldId id="343" r:id="rId5"/>
    <p:sldId id="344" r:id="rId6"/>
    <p:sldId id="345" r:id="rId7"/>
    <p:sldId id="346" r:id="rId8"/>
    <p:sldId id="347" r:id="rId9"/>
    <p:sldId id="348" r:id="rId10"/>
    <p:sldId id="351" r:id="rId11"/>
    <p:sldId id="349" r:id="rId12"/>
    <p:sldId id="350" r:id="rId13"/>
    <p:sldId id="354" r:id="rId14"/>
    <p:sldId id="353" r:id="rId15"/>
    <p:sldId id="352" r:id="rId16"/>
    <p:sldId id="355" r:id="rId17"/>
    <p:sldId id="356" r:id="rId18"/>
    <p:sldId id="358" r:id="rId19"/>
    <p:sldId id="35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ff, Julie" initials="HJ" lastIdx="1" clrIdx="0">
    <p:extLst>
      <p:ext uri="{19B8F6BF-5375-455C-9EA6-DF929625EA0E}">
        <p15:presenceInfo xmlns:p15="http://schemas.microsoft.com/office/powerpoint/2012/main" userId="S::Julie.Hoff@tamucc.edu::05265cca-3914-4fd1-a0da-a69380da01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a:srgbClr val="8E0000"/>
    <a:srgbClr val="F4F1DC"/>
    <a:srgbClr val="F0EADC"/>
    <a:srgbClr val="F0EAD6"/>
    <a:srgbClr val="003399"/>
    <a:srgbClr val="A48018"/>
    <a:srgbClr val="A4804A"/>
    <a:srgbClr val="000099"/>
    <a:srgbClr val="A5AC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81081" autoAdjust="0"/>
  </p:normalViewPr>
  <p:slideViewPr>
    <p:cSldViewPr snapToGrid="0">
      <p:cViewPr varScale="1">
        <p:scale>
          <a:sx n="71" d="100"/>
          <a:sy n="71" d="100"/>
        </p:scale>
        <p:origin x="368" y="4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2FC561-ECFD-4BF7-9E6F-15B0A27D8326}" type="datetimeFigureOut">
              <a:rPr lang="en-US" smtClean="0"/>
              <a:t>4/17/2020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FCDA38-B870-4347-A92D-F0233E3DDD25}" type="slidenum">
              <a:rPr lang="en-US" smtClean="0"/>
              <a:t>‹#›</a:t>
            </a:fld>
            <a:endParaRPr lang="en-US" dirty="0"/>
          </a:p>
        </p:txBody>
      </p:sp>
    </p:spTree>
    <p:extLst>
      <p:ext uri="{BB962C8B-B14F-4D97-AF65-F5344CB8AC3E}">
        <p14:creationId xmlns:p14="http://schemas.microsoft.com/office/powerpoint/2010/main" val="429659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a:t>
            </a:fld>
            <a:endParaRPr lang="en-US" dirty="0"/>
          </a:p>
        </p:txBody>
      </p:sp>
    </p:spTree>
    <p:extLst>
      <p:ext uri="{BB962C8B-B14F-4D97-AF65-F5344CB8AC3E}">
        <p14:creationId xmlns:p14="http://schemas.microsoft.com/office/powerpoint/2010/main" val="3630856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10</a:t>
            </a:fld>
            <a:endParaRPr lang="en-US" dirty="0"/>
          </a:p>
        </p:txBody>
      </p:sp>
    </p:spTree>
    <p:extLst>
      <p:ext uri="{BB962C8B-B14F-4D97-AF65-F5344CB8AC3E}">
        <p14:creationId xmlns:p14="http://schemas.microsoft.com/office/powerpoint/2010/main" val="399256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11</a:t>
            </a:fld>
            <a:endParaRPr lang="en-US" dirty="0"/>
          </a:p>
        </p:txBody>
      </p:sp>
    </p:spTree>
    <p:extLst>
      <p:ext uri="{BB962C8B-B14F-4D97-AF65-F5344CB8AC3E}">
        <p14:creationId xmlns:p14="http://schemas.microsoft.com/office/powerpoint/2010/main" val="937327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12</a:t>
            </a:fld>
            <a:endParaRPr lang="en-US" dirty="0"/>
          </a:p>
        </p:txBody>
      </p:sp>
    </p:spTree>
    <p:extLst>
      <p:ext uri="{BB962C8B-B14F-4D97-AF65-F5344CB8AC3E}">
        <p14:creationId xmlns:p14="http://schemas.microsoft.com/office/powerpoint/2010/main" val="1220049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13</a:t>
            </a:fld>
            <a:endParaRPr lang="en-US" dirty="0"/>
          </a:p>
        </p:txBody>
      </p:sp>
    </p:spTree>
    <p:extLst>
      <p:ext uri="{BB962C8B-B14F-4D97-AF65-F5344CB8AC3E}">
        <p14:creationId xmlns:p14="http://schemas.microsoft.com/office/powerpoint/2010/main" val="3055868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14</a:t>
            </a:fld>
            <a:endParaRPr lang="en-US" dirty="0"/>
          </a:p>
        </p:txBody>
      </p:sp>
    </p:spTree>
    <p:extLst>
      <p:ext uri="{BB962C8B-B14F-4D97-AF65-F5344CB8AC3E}">
        <p14:creationId xmlns:p14="http://schemas.microsoft.com/office/powerpoint/2010/main" val="2706538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15</a:t>
            </a:fld>
            <a:endParaRPr lang="en-US" dirty="0"/>
          </a:p>
        </p:txBody>
      </p:sp>
    </p:spTree>
    <p:extLst>
      <p:ext uri="{BB962C8B-B14F-4D97-AF65-F5344CB8AC3E}">
        <p14:creationId xmlns:p14="http://schemas.microsoft.com/office/powerpoint/2010/main" val="281652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16</a:t>
            </a:fld>
            <a:endParaRPr lang="en-US" dirty="0"/>
          </a:p>
        </p:txBody>
      </p:sp>
    </p:spTree>
    <p:extLst>
      <p:ext uri="{BB962C8B-B14F-4D97-AF65-F5344CB8AC3E}">
        <p14:creationId xmlns:p14="http://schemas.microsoft.com/office/powerpoint/2010/main" val="1916456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17</a:t>
            </a:fld>
            <a:endParaRPr lang="en-US" dirty="0"/>
          </a:p>
        </p:txBody>
      </p:sp>
    </p:spTree>
    <p:extLst>
      <p:ext uri="{BB962C8B-B14F-4D97-AF65-F5344CB8AC3E}">
        <p14:creationId xmlns:p14="http://schemas.microsoft.com/office/powerpoint/2010/main" val="3175693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18</a:t>
            </a:fld>
            <a:endParaRPr lang="en-US" dirty="0"/>
          </a:p>
        </p:txBody>
      </p:sp>
    </p:spTree>
    <p:extLst>
      <p:ext uri="{BB962C8B-B14F-4D97-AF65-F5344CB8AC3E}">
        <p14:creationId xmlns:p14="http://schemas.microsoft.com/office/powerpoint/2010/main" val="3250517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19</a:t>
            </a:fld>
            <a:endParaRPr lang="en-US" dirty="0"/>
          </a:p>
        </p:txBody>
      </p:sp>
    </p:spTree>
    <p:extLst>
      <p:ext uri="{BB962C8B-B14F-4D97-AF65-F5344CB8AC3E}">
        <p14:creationId xmlns:p14="http://schemas.microsoft.com/office/powerpoint/2010/main" val="192437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2</a:t>
            </a:fld>
            <a:endParaRPr lang="en-US" dirty="0"/>
          </a:p>
        </p:txBody>
      </p:sp>
    </p:spTree>
    <p:extLst>
      <p:ext uri="{BB962C8B-B14F-4D97-AF65-F5344CB8AC3E}">
        <p14:creationId xmlns:p14="http://schemas.microsoft.com/office/powerpoint/2010/main" val="15434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3</a:t>
            </a:fld>
            <a:endParaRPr lang="en-US" dirty="0"/>
          </a:p>
        </p:txBody>
      </p:sp>
    </p:spTree>
    <p:extLst>
      <p:ext uri="{BB962C8B-B14F-4D97-AF65-F5344CB8AC3E}">
        <p14:creationId xmlns:p14="http://schemas.microsoft.com/office/powerpoint/2010/main" val="2290616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4</a:t>
            </a:fld>
            <a:endParaRPr lang="en-US" dirty="0"/>
          </a:p>
        </p:txBody>
      </p:sp>
    </p:spTree>
    <p:extLst>
      <p:ext uri="{BB962C8B-B14F-4D97-AF65-F5344CB8AC3E}">
        <p14:creationId xmlns:p14="http://schemas.microsoft.com/office/powerpoint/2010/main" val="374532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5</a:t>
            </a:fld>
            <a:endParaRPr lang="en-US" dirty="0"/>
          </a:p>
        </p:txBody>
      </p:sp>
    </p:spTree>
    <p:extLst>
      <p:ext uri="{BB962C8B-B14F-4D97-AF65-F5344CB8AC3E}">
        <p14:creationId xmlns:p14="http://schemas.microsoft.com/office/powerpoint/2010/main" val="241833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6</a:t>
            </a:fld>
            <a:endParaRPr lang="en-US" dirty="0"/>
          </a:p>
        </p:txBody>
      </p:sp>
    </p:spTree>
    <p:extLst>
      <p:ext uri="{BB962C8B-B14F-4D97-AF65-F5344CB8AC3E}">
        <p14:creationId xmlns:p14="http://schemas.microsoft.com/office/powerpoint/2010/main" val="3226656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7</a:t>
            </a:fld>
            <a:endParaRPr lang="en-US" dirty="0"/>
          </a:p>
        </p:txBody>
      </p:sp>
    </p:spTree>
    <p:extLst>
      <p:ext uri="{BB962C8B-B14F-4D97-AF65-F5344CB8AC3E}">
        <p14:creationId xmlns:p14="http://schemas.microsoft.com/office/powerpoint/2010/main" val="3967368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8</a:t>
            </a:fld>
            <a:endParaRPr lang="en-US" dirty="0"/>
          </a:p>
        </p:txBody>
      </p:sp>
    </p:spTree>
    <p:extLst>
      <p:ext uri="{BB962C8B-B14F-4D97-AF65-F5344CB8AC3E}">
        <p14:creationId xmlns:p14="http://schemas.microsoft.com/office/powerpoint/2010/main" val="3943764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9</a:t>
            </a:fld>
            <a:endParaRPr lang="en-US" dirty="0"/>
          </a:p>
        </p:txBody>
      </p:sp>
    </p:spTree>
    <p:extLst>
      <p:ext uri="{BB962C8B-B14F-4D97-AF65-F5344CB8AC3E}">
        <p14:creationId xmlns:p14="http://schemas.microsoft.com/office/powerpoint/2010/main" val="138023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194E9-E859-4AE0-A923-5DD2A88A32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14DA11-E099-4C86-A01F-1DBE3284E0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8146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A95F-D15E-47D8-90F2-6CC15080AB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598D9-471B-4CE1-957B-49F7CA20E5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627E6-D6F3-4233-9889-CB44DCCDD7B9}"/>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5" name="Footer Placeholder 4">
            <a:extLst>
              <a:ext uri="{FF2B5EF4-FFF2-40B4-BE49-F238E27FC236}">
                <a16:creationId xmlns:a16="http://schemas.microsoft.com/office/drawing/2014/main" id="{2491B2EB-9008-4B03-9185-2F74974180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E8A610-7D9F-4C9D-B715-675D464AFEE6}"/>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33718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9E66F-66A7-4783-8A85-ACEFCF33C1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0BB2F9-DA4B-4B39-9911-FD3F0CD64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4F9DD0-708A-4070-AFA5-FBE61CA32AA4}"/>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5" name="Footer Placeholder 4">
            <a:extLst>
              <a:ext uri="{FF2B5EF4-FFF2-40B4-BE49-F238E27FC236}">
                <a16:creationId xmlns:a16="http://schemas.microsoft.com/office/drawing/2014/main" id="{706D47A5-02B4-4C95-AEEB-DE20EA2C64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43BF4C-3522-407B-B062-A7D2A7A9C3B4}"/>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398237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26AB-F10D-4D83-A90B-34E30D719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9A80FB-8B31-437C-B537-E34017066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1AED17-08D6-45BF-A5BC-229CF9F41FBD}"/>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5" name="Footer Placeholder 4">
            <a:extLst>
              <a:ext uri="{FF2B5EF4-FFF2-40B4-BE49-F238E27FC236}">
                <a16:creationId xmlns:a16="http://schemas.microsoft.com/office/drawing/2014/main" id="{850B24CA-0085-440C-B295-A9396C6AE8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E25A54-023B-49CA-A11F-9BA1E78B9CB1}"/>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05793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FB2B4-EC3D-4902-84CD-F37F5BD1B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34B7E1-77C9-492F-AE1D-31F339C601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C2DB19-FD17-4D7D-8525-81AE2CD32BA9}"/>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5" name="Footer Placeholder 4">
            <a:extLst>
              <a:ext uri="{FF2B5EF4-FFF2-40B4-BE49-F238E27FC236}">
                <a16:creationId xmlns:a16="http://schemas.microsoft.com/office/drawing/2014/main" id="{9D205811-A195-4798-BE68-4887ABFF54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7F92D9-0C3F-4621-876B-B4A670922227}"/>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284510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135A4-52D6-4BB6-8B49-0695610436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6407E-63EA-4B49-A086-FB92734977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3DEA37-07E6-46C8-908C-8B6D3650E8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8A7762-8BE6-414B-B3C8-3A0B3ACB81E8}"/>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6" name="Footer Placeholder 5">
            <a:extLst>
              <a:ext uri="{FF2B5EF4-FFF2-40B4-BE49-F238E27FC236}">
                <a16:creationId xmlns:a16="http://schemas.microsoft.com/office/drawing/2014/main" id="{673C957E-CBFE-45C4-ADC4-A53223695C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E58990-99E3-4416-A768-DB3D33F82C6B}"/>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3707947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A7970-9C41-4715-A23E-77B64540D1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F42E93-DCA0-484E-8396-228A064DF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54A1F5-7A02-44AD-B263-1B4CEF95D0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28CA57-5047-4D9B-8114-5F761BDE18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FCCE11-F9DB-43B2-BCD8-4BBD0109B1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27CE5E-4FE8-4ECB-8DB9-C35E1982FE31}"/>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8" name="Footer Placeholder 7">
            <a:extLst>
              <a:ext uri="{FF2B5EF4-FFF2-40B4-BE49-F238E27FC236}">
                <a16:creationId xmlns:a16="http://schemas.microsoft.com/office/drawing/2014/main" id="{2EF07181-E045-461D-9F85-B02CB7A5A3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044F2B-A01B-449C-AD8E-B4865DDA4D7A}"/>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3132246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82169-C3FC-4131-99DA-3C3DA04592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155979-BAFA-4B20-B9D1-C6C7C71E0886}"/>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4" name="Footer Placeholder 3">
            <a:extLst>
              <a:ext uri="{FF2B5EF4-FFF2-40B4-BE49-F238E27FC236}">
                <a16:creationId xmlns:a16="http://schemas.microsoft.com/office/drawing/2014/main" id="{05658592-07A4-4594-BE2E-70666D39B03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69AC9F7-3262-44D2-9A8C-CB8CC9E09AD5}"/>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236318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5D1E86-FEC2-4A4D-88EE-2CE7CEFA12E6}"/>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3" name="Footer Placeholder 2">
            <a:extLst>
              <a:ext uri="{FF2B5EF4-FFF2-40B4-BE49-F238E27FC236}">
                <a16:creationId xmlns:a16="http://schemas.microsoft.com/office/drawing/2014/main" id="{C7E183A4-5C9D-4067-925B-38D71CF721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398CD70-F8CA-44ED-BFE3-501A1D6DD382}"/>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98569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7F11-8A98-41BA-974F-C10A97660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E80C03-42FF-4D52-9677-5C34ECC2A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0449A6-FED3-4F6C-8664-1E1E43C31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06A40C-1156-4BD7-8C14-A06E0BFD2DB8}"/>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6" name="Footer Placeholder 5">
            <a:extLst>
              <a:ext uri="{FF2B5EF4-FFF2-40B4-BE49-F238E27FC236}">
                <a16:creationId xmlns:a16="http://schemas.microsoft.com/office/drawing/2014/main" id="{9AB5EDF4-C8D5-4677-B02F-4F7EF5B792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285419-C146-4A3C-B547-A4221BA682A7}"/>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26429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1205-542B-43A8-952E-9425514A48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65493-0134-4CA6-B2C7-D29872D937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32C4199-E94B-4A4C-8E39-E287C9372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A75F4-3A97-47ED-8785-302456C0C77D}"/>
              </a:ext>
            </a:extLst>
          </p:cNvPr>
          <p:cNvSpPr>
            <a:spLocks noGrp="1"/>
          </p:cNvSpPr>
          <p:nvPr>
            <p:ph type="dt" sz="half" idx="10"/>
          </p:nvPr>
        </p:nvSpPr>
        <p:spPr/>
        <p:txBody>
          <a:bodyPr/>
          <a:lstStyle/>
          <a:p>
            <a:fld id="{1CD804C2-6395-4E9A-83BE-39CE8975D27E}" type="datetimeFigureOut">
              <a:rPr lang="en-US" smtClean="0"/>
              <a:t>4/17/2020</a:t>
            </a:fld>
            <a:endParaRPr lang="en-US" dirty="0"/>
          </a:p>
        </p:txBody>
      </p:sp>
      <p:sp>
        <p:nvSpPr>
          <p:cNvPr id="6" name="Footer Placeholder 5">
            <a:extLst>
              <a:ext uri="{FF2B5EF4-FFF2-40B4-BE49-F238E27FC236}">
                <a16:creationId xmlns:a16="http://schemas.microsoft.com/office/drawing/2014/main" id="{668DBFCB-19A1-4395-9BAC-4B599D9015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E5D8E2-01AD-4DA5-9875-D49F298A5626}"/>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21366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AEEE6-65BB-4FE4-8AAE-D27327765D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D031C0-4814-4BB3-B509-4A04D86B2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54484-F84B-4E82-89E7-FF89C4000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804C2-6395-4E9A-83BE-39CE8975D27E}" type="datetimeFigureOut">
              <a:rPr lang="en-US" smtClean="0"/>
              <a:t>4/17/2020</a:t>
            </a:fld>
            <a:endParaRPr lang="en-US" dirty="0"/>
          </a:p>
        </p:txBody>
      </p:sp>
      <p:sp>
        <p:nvSpPr>
          <p:cNvPr id="5" name="Footer Placeholder 4">
            <a:extLst>
              <a:ext uri="{FF2B5EF4-FFF2-40B4-BE49-F238E27FC236}">
                <a16:creationId xmlns:a16="http://schemas.microsoft.com/office/drawing/2014/main" id="{EC5860B1-1146-4FB9-B9BE-867ED7E6F3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61D3A9B-F1F9-4745-A467-0629A6CB8B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B877A-2E47-4755-8F2C-11FD1A871D65}" type="slidenum">
              <a:rPr lang="en-US" smtClean="0"/>
              <a:t>‹#›</a:t>
            </a:fld>
            <a:endParaRPr lang="en-US" dirty="0"/>
          </a:p>
        </p:txBody>
      </p:sp>
    </p:spTree>
    <p:extLst>
      <p:ext uri="{BB962C8B-B14F-4D97-AF65-F5344CB8AC3E}">
        <p14:creationId xmlns:p14="http://schemas.microsoft.com/office/powerpoint/2010/main" val="2747035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ThePulse@oumedicine.com"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9C0E-7AB4-4658-A20C-324011ED1E6D}"/>
              </a:ext>
            </a:extLst>
          </p:cNvPr>
          <p:cNvSpPr>
            <a:spLocks noGrp="1"/>
          </p:cNvSpPr>
          <p:nvPr>
            <p:ph type="ctrTitle"/>
          </p:nvPr>
        </p:nvSpPr>
        <p:spPr>
          <a:xfrm>
            <a:off x="1523999" y="2554348"/>
            <a:ext cx="9144000" cy="2387600"/>
          </a:xfrm>
        </p:spPr>
        <p:txBody>
          <a:bodyPr>
            <a:normAutofit/>
          </a:bodyPr>
          <a:lstStyle/>
          <a:p>
            <a:r>
              <a:rPr lang="en-US" sz="4800" dirty="0"/>
              <a:t>Traditional BSN </a:t>
            </a:r>
            <a:br>
              <a:rPr lang="en-US" sz="4800" dirty="0"/>
            </a:br>
            <a:r>
              <a:rPr lang="en-US" sz="4800" dirty="0"/>
              <a:t>Town Hall with Dean Hoff</a:t>
            </a:r>
            <a:br>
              <a:rPr lang="en-US" sz="4800" dirty="0"/>
            </a:br>
            <a:r>
              <a:rPr lang="en-US" sz="4800" dirty="0"/>
              <a:t>April 16, 2020</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93055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72223-05BC-4A63-9769-A0D8759196E1}"/>
              </a:ext>
            </a:extLst>
          </p:cNvPr>
          <p:cNvSpPr>
            <a:spLocks noGrp="1"/>
          </p:cNvSpPr>
          <p:nvPr>
            <p:ph type="title"/>
          </p:nvPr>
        </p:nvSpPr>
        <p:spPr/>
        <p:txBody>
          <a:bodyPr/>
          <a:lstStyle/>
          <a:p>
            <a:r>
              <a:rPr lang="en-US" b="1" dirty="0"/>
              <a:t>When will registration for Fall 2020 occur</a:t>
            </a:r>
            <a:r>
              <a:rPr lang="en-US" b="1" dirty="0" smtClean="0"/>
              <a:t>?</a:t>
            </a:r>
            <a:br>
              <a:rPr lang="en-US" b="1" dirty="0" smtClean="0"/>
            </a:br>
            <a:r>
              <a:rPr lang="en-US" b="1" dirty="0" smtClean="0"/>
              <a:t>Late July or Early August</a:t>
            </a:r>
            <a:endParaRPr lang="en-US" b="1" dirty="0"/>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19765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504A-CDA9-48C0-A7B5-35D05F9F2810}"/>
              </a:ext>
            </a:extLst>
          </p:cNvPr>
          <p:cNvSpPr>
            <a:spLocks noGrp="1"/>
          </p:cNvSpPr>
          <p:nvPr>
            <p:ph type="title"/>
          </p:nvPr>
        </p:nvSpPr>
        <p:spPr>
          <a:xfrm>
            <a:off x="943993" y="3107217"/>
            <a:ext cx="10515600" cy="2852737"/>
          </a:xfrm>
        </p:spPr>
        <p:txBody>
          <a:bodyPr>
            <a:normAutofit fontScale="90000"/>
          </a:bodyPr>
          <a:lstStyle/>
          <a:p>
            <a:r>
              <a:rPr lang="en-US" b="1" dirty="0"/>
              <a:t>What if I don’t have my </a:t>
            </a:r>
            <a:r>
              <a:rPr lang="en-US" b="1" dirty="0" smtClean="0"/>
              <a:t>drug test panel yet</a:t>
            </a:r>
            <a:r>
              <a:rPr lang="en-US" b="1" dirty="0" smtClean="0"/>
              <a:t>?</a:t>
            </a:r>
            <a:br>
              <a:rPr lang="en-US" b="1" dirty="0" smtClean="0"/>
            </a:br>
            <a:r>
              <a:rPr lang="en-US" b="1" dirty="0" smtClean="0">
                <a:solidFill>
                  <a:srgbClr val="8E0000"/>
                </a:solidFill>
              </a:rPr>
              <a:t>You can begin your courses, you will not be allowed for clinical and progress in the program without it.</a:t>
            </a:r>
            <a:br>
              <a:rPr lang="en-US" b="1" dirty="0" smtClean="0">
                <a:solidFill>
                  <a:srgbClr val="8E0000"/>
                </a:solidFill>
              </a:rPr>
            </a:br>
            <a:endParaRPr lang="en-US" b="1" dirty="0">
              <a:solidFill>
                <a:srgbClr val="8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98720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3DD2-8C11-4545-AFD8-3F5F984D6D97}"/>
              </a:ext>
            </a:extLst>
          </p:cNvPr>
          <p:cNvSpPr>
            <a:spLocks noGrp="1"/>
          </p:cNvSpPr>
          <p:nvPr>
            <p:ph type="title"/>
          </p:nvPr>
        </p:nvSpPr>
        <p:spPr>
          <a:xfrm>
            <a:off x="900861" y="3115844"/>
            <a:ext cx="10515600" cy="2852737"/>
          </a:xfrm>
        </p:spPr>
        <p:txBody>
          <a:bodyPr>
            <a:normAutofit fontScale="90000"/>
          </a:bodyPr>
          <a:lstStyle/>
          <a:p>
            <a:r>
              <a:rPr lang="en-US" b="1" dirty="0"/>
              <a:t>What if I don’t have my vaccine records yet or need a vaccine</a:t>
            </a:r>
            <a:r>
              <a:rPr lang="en-US" b="1" dirty="0" smtClean="0"/>
              <a:t>?</a:t>
            </a:r>
            <a:br>
              <a:rPr lang="en-US" b="1" dirty="0" smtClean="0"/>
            </a:br>
            <a:r>
              <a:rPr lang="en-US" b="1" dirty="0" smtClean="0">
                <a:solidFill>
                  <a:srgbClr val="8E0000"/>
                </a:solidFill>
              </a:rPr>
              <a:t>OUHSC Student Health Services are offering vaccines by appointment only. Form will be placed on website.</a:t>
            </a:r>
            <a:r>
              <a:rPr lang="en-US" b="1" dirty="0">
                <a:solidFill>
                  <a:srgbClr val="8E0000"/>
                </a:solidFill>
              </a:rPr>
              <a:t/>
            </a:r>
            <a:br>
              <a:rPr lang="en-US" b="1" dirty="0">
                <a:solidFill>
                  <a:srgbClr val="8E0000"/>
                </a:solidFill>
              </a:rPr>
            </a:br>
            <a:endParaRPr lang="en-US" b="1" dirty="0">
              <a:solidFill>
                <a:srgbClr val="8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27012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15FA-F483-4462-8A35-EF30E62BD712}"/>
              </a:ext>
            </a:extLst>
          </p:cNvPr>
          <p:cNvSpPr>
            <a:spLocks noGrp="1"/>
          </p:cNvSpPr>
          <p:nvPr>
            <p:ph type="title"/>
          </p:nvPr>
        </p:nvSpPr>
        <p:spPr/>
        <p:txBody>
          <a:bodyPr/>
          <a:lstStyle/>
          <a:p>
            <a:r>
              <a:rPr lang="en-US" b="1" dirty="0"/>
              <a:t>How will clinical work in the Fall</a:t>
            </a:r>
            <a:r>
              <a:rPr lang="en-US" b="1" dirty="0" smtClean="0"/>
              <a:t>?</a:t>
            </a:r>
            <a:br>
              <a:rPr lang="en-US" b="1" dirty="0" smtClean="0"/>
            </a:br>
            <a:r>
              <a:rPr lang="en-US" b="1" dirty="0" smtClean="0">
                <a:solidFill>
                  <a:srgbClr val="9E0000"/>
                </a:solidFill>
              </a:rPr>
              <a:t>Hoping to make clinical decision by June 1</a:t>
            </a:r>
            <a:r>
              <a:rPr lang="en-US" b="1" baseline="30000" dirty="0" smtClean="0">
                <a:solidFill>
                  <a:srgbClr val="9E0000"/>
                </a:solidFill>
              </a:rPr>
              <a:t>st</a:t>
            </a:r>
            <a:r>
              <a:rPr lang="en-US" b="1" dirty="0" smtClean="0">
                <a:solidFill>
                  <a:srgbClr val="9E0000"/>
                </a:solidFill>
              </a:rPr>
              <a:t> if possible.</a:t>
            </a:r>
            <a:endParaRPr lang="en-US" b="1" dirty="0">
              <a:solidFill>
                <a:srgbClr val="9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081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314F-8322-4784-9220-8B4AD3D3C074}"/>
              </a:ext>
            </a:extLst>
          </p:cNvPr>
          <p:cNvSpPr>
            <a:spLocks noGrp="1"/>
          </p:cNvSpPr>
          <p:nvPr>
            <p:ph type="title"/>
          </p:nvPr>
        </p:nvSpPr>
        <p:spPr>
          <a:xfrm>
            <a:off x="935367" y="2249508"/>
            <a:ext cx="10515600" cy="2852737"/>
          </a:xfrm>
        </p:spPr>
        <p:txBody>
          <a:bodyPr>
            <a:normAutofit/>
          </a:bodyPr>
          <a:lstStyle/>
          <a:p>
            <a:r>
              <a:rPr lang="en-US" b="1" dirty="0"/>
              <a:t>COVID 19 </a:t>
            </a:r>
            <a:r>
              <a:rPr lang="en-US" b="1" dirty="0" smtClean="0"/>
              <a:t>Updates:</a:t>
            </a:r>
            <a:br>
              <a:rPr lang="en-US" b="1" dirty="0" smtClean="0"/>
            </a:br>
            <a:r>
              <a:rPr lang="en-US" b="1" dirty="0" smtClean="0"/>
              <a:t>     </a:t>
            </a:r>
            <a:r>
              <a:rPr lang="en-US" b="1" dirty="0" smtClean="0">
                <a:solidFill>
                  <a:schemeClr val="accent5">
                    <a:lumMod val="75000"/>
                  </a:schemeClr>
                </a:solidFill>
              </a:rPr>
              <a:t>Nursing.OUHSC.edu</a:t>
            </a:r>
            <a:r>
              <a:rPr lang="en-US" b="1" dirty="0" smtClean="0"/>
              <a:t>       </a:t>
            </a:r>
            <a:br>
              <a:rPr lang="en-US" b="1" dirty="0" smtClean="0"/>
            </a:br>
            <a:r>
              <a:rPr lang="en-US" b="1" dirty="0"/>
              <a:t> </a:t>
            </a:r>
            <a:r>
              <a:rPr lang="en-US" b="1" dirty="0" smtClean="0"/>
              <a:t>    </a:t>
            </a:r>
            <a:r>
              <a:rPr lang="en-US" b="1" dirty="0" smtClean="0">
                <a:hlinkClick r:id="rId3"/>
              </a:rPr>
              <a:t>ThePulse@oumedicine.com</a:t>
            </a:r>
            <a:r>
              <a:rPr lang="en-US" b="1" dirty="0" smtClean="0"/>
              <a:t> </a:t>
            </a:r>
            <a:endParaRPr lang="en-US" b="1" dirty="0"/>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63874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a:xfrm>
            <a:off x="831850" y="1709738"/>
            <a:ext cx="10515600" cy="4413156"/>
          </a:xfrm>
        </p:spPr>
        <p:txBody>
          <a:bodyPr>
            <a:normAutofit fontScale="90000"/>
          </a:bodyPr>
          <a:lstStyle/>
          <a:p>
            <a:r>
              <a:rPr lang="en-US" b="1" dirty="0"/>
              <a:t>What can I do to prepare for Fall 2020</a:t>
            </a:r>
            <a:r>
              <a:rPr lang="en-US" b="1" dirty="0" smtClean="0"/>
              <a:t>?</a:t>
            </a:r>
            <a:br>
              <a:rPr lang="en-US" b="1" dirty="0" smtClean="0"/>
            </a:br>
            <a:r>
              <a:rPr lang="en-US" b="1" dirty="0" smtClean="0">
                <a:solidFill>
                  <a:srgbClr val="9E0000"/>
                </a:solidFill>
              </a:rPr>
              <a:t>Read World Health Organization article </a:t>
            </a:r>
            <a:br>
              <a:rPr lang="en-US" b="1" dirty="0" smtClean="0">
                <a:solidFill>
                  <a:srgbClr val="9E0000"/>
                </a:solidFill>
              </a:rPr>
            </a:br>
            <a:r>
              <a:rPr lang="en-US" b="1" dirty="0" smtClean="0">
                <a:solidFill>
                  <a:srgbClr val="9E0000"/>
                </a:solidFill>
              </a:rPr>
              <a:t>Check out Learn Anywhere resources on website</a:t>
            </a:r>
            <a:endParaRPr lang="en-US" b="1" dirty="0">
              <a:solidFill>
                <a:srgbClr val="9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08798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a:xfrm>
            <a:off x="669165" y="1095733"/>
            <a:ext cx="10515600" cy="2852737"/>
          </a:xfrm>
        </p:spPr>
        <p:txBody>
          <a:bodyPr>
            <a:normAutofit fontScale="90000"/>
          </a:bodyPr>
          <a:lstStyle/>
          <a:p>
            <a:r>
              <a:rPr lang="en-US" sz="4400" b="1" dirty="0"/>
              <a:t>Computer requirements</a:t>
            </a:r>
            <a:r>
              <a:rPr lang="en-US" sz="4400" dirty="0"/>
              <a:t/>
            </a:r>
            <a:br>
              <a:rPr lang="en-US" sz="4400" dirty="0"/>
            </a:br>
            <a:r>
              <a:rPr lang="en-US" dirty="0"/>
              <a:t/>
            </a:r>
            <a:br>
              <a:rPr lang="en-US" dirty="0"/>
            </a:br>
            <a:r>
              <a:rPr lang="en-US" dirty="0"/>
              <a:t/>
            </a:r>
            <a:br>
              <a:rPr lang="en-US" dirty="0"/>
            </a:br>
            <a:endParaRPr lang="en-US" dirty="0"/>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Table 3">
            <a:extLst>
              <a:ext uri="{FF2B5EF4-FFF2-40B4-BE49-F238E27FC236}">
                <a16:creationId xmlns:a16="http://schemas.microsoft.com/office/drawing/2014/main" id="{09457020-5882-46FD-BAF8-BA1B67306BC6}"/>
              </a:ext>
            </a:extLst>
          </p:cNvPr>
          <p:cNvGraphicFramePr>
            <a:graphicFrameLocks noGrp="1"/>
          </p:cNvGraphicFramePr>
          <p:nvPr>
            <p:extLst>
              <p:ext uri="{D42A27DB-BD31-4B8C-83A1-F6EECF244321}">
                <p14:modId xmlns:p14="http://schemas.microsoft.com/office/powerpoint/2010/main" val="310324665"/>
              </p:ext>
            </p:extLst>
          </p:nvPr>
        </p:nvGraphicFramePr>
        <p:xfrm>
          <a:off x="1093914" y="1828800"/>
          <a:ext cx="8369846" cy="3050668"/>
        </p:xfrm>
        <a:graphic>
          <a:graphicData uri="http://schemas.openxmlformats.org/drawingml/2006/table">
            <a:tbl>
              <a:tblPr firstRow="1" firstCol="1" bandRow="1">
                <a:tableStyleId>{5C22544A-7EE6-4342-B048-85BDC9FD1C3A}</a:tableStyleId>
              </a:tblPr>
              <a:tblGrid>
                <a:gridCol w="3711823">
                  <a:extLst>
                    <a:ext uri="{9D8B030D-6E8A-4147-A177-3AD203B41FA5}">
                      <a16:colId xmlns:a16="http://schemas.microsoft.com/office/drawing/2014/main" val="423758184"/>
                    </a:ext>
                  </a:extLst>
                </a:gridCol>
                <a:gridCol w="2337043">
                  <a:extLst>
                    <a:ext uri="{9D8B030D-6E8A-4147-A177-3AD203B41FA5}">
                      <a16:colId xmlns:a16="http://schemas.microsoft.com/office/drawing/2014/main" val="756188909"/>
                    </a:ext>
                  </a:extLst>
                </a:gridCol>
                <a:gridCol w="2320980">
                  <a:extLst>
                    <a:ext uri="{9D8B030D-6E8A-4147-A177-3AD203B41FA5}">
                      <a16:colId xmlns:a16="http://schemas.microsoft.com/office/drawing/2014/main" val="1852187155"/>
                    </a:ext>
                  </a:extLst>
                </a:gridCol>
              </a:tblGrid>
              <a:tr h="258758">
                <a:tc>
                  <a:txBody>
                    <a:bodyPr/>
                    <a:lstStyle/>
                    <a:p>
                      <a:pPr marL="0" marR="0" fontAlgn="base">
                        <a:lnSpc>
                          <a:spcPct val="107000"/>
                        </a:lnSpc>
                        <a:spcBef>
                          <a:spcPts val="0"/>
                        </a:spcBef>
                        <a:spcAft>
                          <a:spcPts val="0"/>
                        </a:spcAft>
                      </a:pPr>
                      <a:r>
                        <a:rPr lang="en-US" sz="1150" dirty="0">
                          <a:effectLst/>
                        </a:rPr>
                        <a:t>Platform*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0"/>
                        </a:spcAft>
                      </a:pPr>
                      <a:r>
                        <a:rPr lang="en-US" sz="1150">
                          <a:effectLst/>
                        </a:rPr>
                        <a:t>MacOS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0"/>
                        </a:spcAft>
                      </a:pPr>
                      <a:r>
                        <a:rPr lang="en-US" sz="1150">
                          <a:effectLst/>
                        </a:rPr>
                        <a:t>Microsoft Windows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211058295"/>
                  </a:ext>
                </a:extLst>
              </a:tr>
              <a:tr h="1274449">
                <a:tc>
                  <a:txBody>
                    <a:bodyPr/>
                    <a:lstStyle/>
                    <a:p>
                      <a:pPr marL="0" marR="0" fontAlgn="base">
                        <a:lnSpc>
                          <a:spcPct val="107000"/>
                        </a:lnSpc>
                        <a:spcBef>
                          <a:spcPts val="0"/>
                        </a:spcBef>
                        <a:spcAft>
                          <a:spcPts val="0"/>
                        </a:spcAft>
                      </a:pPr>
                      <a:r>
                        <a:rPr lang="en-US" sz="1150" dirty="0">
                          <a:effectLst/>
                        </a:rPr>
                        <a:t>Operating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1125"/>
                        </a:spcAft>
                      </a:pPr>
                      <a:r>
                        <a:rPr lang="en-US" sz="1150" dirty="0">
                          <a:effectLst/>
                        </a:rPr>
                        <a:t>Minimum OS: MacOS 10.13 and 10.14*</a:t>
                      </a:r>
                      <a:endParaRPr lang="en-US" sz="1100" dirty="0">
                        <a:effectLst/>
                      </a:endParaRPr>
                    </a:p>
                    <a:p>
                      <a:pPr marL="0" marR="0" fontAlgn="base">
                        <a:lnSpc>
                          <a:spcPct val="107000"/>
                        </a:lnSpc>
                        <a:spcBef>
                          <a:spcPts val="0"/>
                        </a:spcBef>
                        <a:spcAft>
                          <a:spcPts val="0"/>
                        </a:spcAft>
                      </a:pPr>
                      <a:r>
                        <a:rPr lang="en-US" sz="1150" dirty="0">
                          <a:effectLst/>
                        </a:rPr>
                        <a:t>A MacOS Upgrade license is available to enrolled students at no 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1125"/>
                        </a:spcAft>
                      </a:pPr>
                      <a:r>
                        <a:rPr lang="en-US" sz="1150">
                          <a:effectLst/>
                        </a:rPr>
                        <a:t>Minimum OS: Windows 10 Professional or Windows 10 Education*</a:t>
                      </a:r>
                      <a:endParaRPr lang="en-US" sz="1100">
                        <a:effectLst/>
                      </a:endParaRPr>
                    </a:p>
                    <a:p>
                      <a:pPr marL="0" marR="0" fontAlgn="base">
                        <a:lnSpc>
                          <a:spcPct val="107000"/>
                        </a:lnSpc>
                        <a:spcBef>
                          <a:spcPts val="0"/>
                        </a:spcBef>
                        <a:spcAft>
                          <a:spcPts val="0"/>
                        </a:spcAft>
                      </a:pPr>
                      <a:r>
                        <a:rPr lang="en-US" sz="1150">
                          <a:effectLst/>
                        </a:rPr>
                        <a:t>A Windows Upgrade license is available to enrolled students at no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283803085"/>
                  </a:ext>
                </a:extLst>
              </a:tr>
              <a:tr h="1319530">
                <a:tc>
                  <a:txBody>
                    <a:bodyPr/>
                    <a:lstStyle/>
                    <a:p>
                      <a:pPr marL="0" marR="0" fontAlgn="base">
                        <a:lnSpc>
                          <a:spcPct val="107000"/>
                        </a:lnSpc>
                        <a:spcBef>
                          <a:spcPts val="0"/>
                        </a:spcBef>
                        <a:spcAft>
                          <a:spcPts val="0"/>
                        </a:spcAft>
                      </a:pPr>
                      <a:r>
                        <a:rPr lang="en-US" sz="1150">
                          <a:effectLst/>
                        </a:rPr>
                        <a:t>Specifications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i5 or i7 Intel™ Processor</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13-inch display or greater</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Minimum 8GB RAM or greater</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Minimum 256GB SSD Hard Drive</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Minimum of 1 USB Port</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Wireless Internet Connectivity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i5 or i7 Intel™ Processor</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13-inch display or greater</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Minimum 8GB RAM or greater</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Minimum 256GB SSD Hard Drive</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Minimum of 1 USB Port</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Wireless Internet Connectivity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29042722"/>
                  </a:ext>
                </a:extLst>
              </a:tr>
            </a:tbl>
          </a:graphicData>
        </a:graphic>
      </p:graphicFrame>
    </p:spTree>
    <p:extLst>
      <p:ext uri="{BB962C8B-B14F-4D97-AF65-F5344CB8AC3E}">
        <p14:creationId xmlns:p14="http://schemas.microsoft.com/office/powerpoint/2010/main" val="1086388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a:xfrm>
            <a:off x="831850" y="1452942"/>
            <a:ext cx="10515600" cy="3109533"/>
          </a:xfrm>
        </p:spPr>
        <p:txBody>
          <a:bodyPr>
            <a:noAutofit/>
          </a:bodyPr>
          <a:lstStyle/>
          <a:p>
            <a:r>
              <a:rPr lang="en-US" sz="4400" b="1" dirty="0"/>
              <a:t>If you have further questions reach out to </a:t>
            </a:r>
            <a:r>
              <a:rPr lang="en-US" sz="4400" b="1" dirty="0" smtClean="0"/>
              <a:t>OU College of Nursing Student Affairs:</a:t>
            </a:r>
            <a:r>
              <a:rPr lang="en-US" sz="4400" b="1" dirty="0"/>
              <a:t/>
            </a:r>
            <a:br>
              <a:rPr lang="en-US" sz="4400" b="1" dirty="0"/>
            </a:br>
            <a:r>
              <a:rPr lang="en-US" sz="4400" b="1" dirty="0" smtClean="0"/>
              <a:t>     - </a:t>
            </a:r>
            <a:r>
              <a:rPr lang="en-US" sz="4400" dirty="0" smtClean="0">
                <a:solidFill>
                  <a:srgbClr val="8E0000"/>
                </a:solidFill>
              </a:rPr>
              <a:t>OKC </a:t>
            </a:r>
            <a:r>
              <a:rPr lang="en-US" sz="4400" dirty="0">
                <a:solidFill>
                  <a:srgbClr val="8E0000"/>
                </a:solidFill>
              </a:rPr>
              <a:t>405-271-2402</a:t>
            </a:r>
            <a:br>
              <a:rPr lang="en-US" sz="4400" dirty="0">
                <a:solidFill>
                  <a:srgbClr val="8E0000"/>
                </a:solidFill>
              </a:rPr>
            </a:br>
            <a:r>
              <a:rPr lang="en-US" sz="4400" dirty="0" smtClean="0">
                <a:solidFill>
                  <a:srgbClr val="8E0000"/>
                </a:solidFill>
              </a:rPr>
              <a:t>     - Tulsa </a:t>
            </a:r>
            <a:r>
              <a:rPr lang="en-US" sz="4400" dirty="0">
                <a:solidFill>
                  <a:srgbClr val="8E0000"/>
                </a:solidFill>
              </a:rPr>
              <a:t>918-660-3950</a:t>
            </a:r>
            <a:br>
              <a:rPr lang="en-US" sz="4400" dirty="0">
                <a:solidFill>
                  <a:srgbClr val="8E0000"/>
                </a:solidFill>
              </a:rPr>
            </a:br>
            <a:r>
              <a:rPr lang="en-US" sz="4400" dirty="0" smtClean="0">
                <a:solidFill>
                  <a:srgbClr val="8E0000"/>
                </a:solidFill>
              </a:rPr>
              <a:t>     - Lawton </a:t>
            </a:r>
            <a:r>
              <a:rPr lang="en-US" sz="4400" dirty="0">
                <a:solidFill>
                  <a:srgbClr val="8E0000"/>
                </a:solidFill>
              </a:rPr>
              <a:t>580-591-8014</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07177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a:xfrm>
            <a:off x="849779" y="1452942"/>
            <a:ext cx="10515600" cy="3190775"/>
          </a:xfrm>
        </p:spPr>
        <p:txBody>
          <a:bodyPr>
            <a:noAutofit/>
          </a:bodyPr>
          <a:lstStyle/>
          <a:p>
            <a:r>
              <a:rPr lang="en-US" sz="4400" b="1" dirty="0" smtClean="0"/>
              <a:t>Disability Service and Accommodation (does not automatically continue from Norman or another school)</a:t>
            </a:r>
            <a:r>
              <a:rPr lang="en-US" sz="4400" dirty="0">
                <a:solidFill>
                  <a:srgbClr val="8E0000"/>
                </a:solidFill>
              </a:rPr>
              <a:t/>
            </a:r>
            <a:br>
              <a:rPr lang="en-US" sz="4400" dirty="0">
                <a:solidFill>
                  <a:srgbClr val="8E0000"/>
                </a:solidFill>
              </a:rPr>
            </a:br>
            <a:r>
              <a:rPr lang="en-US" sz="4400" dirty="0" smtClean="0">
                <a:solidFill>
                  <a:srgbClr val="8E0000"/>
                </a:solidFill>
              </a:rPr>
              <a:t>     - ADRC@ou.edu</a:t>
            </a:r>
            <a:br>
              <a:rPr lang="en-US" sz="4400" dirty="0" smtClean="0">
                <a:solidFill>
                  <a:srgbClr val="8E0000"/>
                </a:solidFill>
              </a:rPr>
            </a:br>
            <a:r>
              <a:rPr lang="en-US" sz="4400" dirty="0" smtClean="0">
                <a:solidFill>
                  <a:srgbClr val="8E0000"/>
                </a:solidFill>
              </a:rPr>
              <a:t>     - 405-325-3852</a:t>
            </a:r>
            <a:endParaRPr lang="en-US" sz="4400" dirty="0">
              <a:solidFill>
                <a:srgbClr val="8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3768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p:txBody>
          <a:bodyPr/>
          <a:lstStyle/>
          <a:p>
            <a:r>
              <a:rPr lang="en-US" b="1" dirty="0"/>
              <a:t>We are here to support you please let us know how we can help.</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6608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97AD17-1BAF-4233-9D81-7797D75AAA66}"/>
              </a:ext>
            </a:extLst>
          </p:cNvPr>
          <p:cNvSpPr>
            <a:spLocks noGrp="1"/>
          </p:cNvSpPr>
          <p:nvPr>
            <p:ph type="title"/>
          </p:nvPr>
        </p:nvSpPr>
        <p:spPr>
          <a:xfrm>
            <a:off x="838199" y="1772152"/>
            <a:ext cx="10515600" cy="2852737"/>
          </a:xfrm>
        </p:spPr>
        <p:txBody>
          <a:bodyPr>
            <a:normAutofit/>
          </a:bodyPr>
          <a:lstStyle/>
          <a:p>
            <a:r>
              <a:rPr lang="en-US" sz="4000" dirty="0"/>
              <a:t>Thank you for taking our recent survey.  We appreciate hearing from you about information you need.  This meeting will attempt to answer your questions and give you needed information for your Fall 2020 enrollment.</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17606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Rectangle 4"/>
          <p:cNvSpPr/>
          <p:nvPr/>
        </p:nvSpPr>
        <p:spPr>
          <a:xfrm>
            <a:off x="543464" y="1906162"/>
            <a:ext cx="11568023" cy="3539430"/>
          </a:xfrm>
          <a:prstGeom prst="rect">
            <a:avLst/>
          </a:prstGeom>
        </p:spPr>
        <p:txBody>
          <a:bodyPr wrap="square">
            <a:spAutoFit/>
          </a:bodyPr>
          <a:lstStyle/>
          <a:p>
            <a:pPr>
              <a:lnSpc>
                <a:spcPct val="100000"/>
              </a:lnSpc>
            </a:pPr>
            <a:r>
              <a:rPr lang="en-US" sz="3200" b="1" dirty="0"/>
              <a:t>How do I find a roommate?</a:t>
            </a:r>
            <a:br>
              <a:rPr lang="en-US" sz="3200" b="1" dirty="0"/>
            </a:br>
            <a:r>
              <a:rPr lang="en-US" sz="3200" dirty="0">
                <a:solidFill>
                  <a:srgbClr val="C00000"/>
                </a:solidFill>
              </a:rPr>
              <a:t>    - Lawton: students meet during orientation and talk to </a:t>
            </a:r>
            <a:r>
              <a:rPr lang="en-US" sz="3200" dirty="0" smtClean="0">
                <a:solidFill>
                  <a:srgbClr val="C00000"/>
                </a:solidFill>
              </a:rPr>
              <a:t>find</a:t>
            </a:r>
          </a:p>
          <a:p>
            <a:pPr>
              <a:lnSpc>
                <a:spcPct val="100000"/>
              </a:lnSpc>
            </a:pPr>
            <a:r>
              <a:rPr lang="en-US" sz="3200" dirty="0" smtClean="0">
                <a:solidFill>
                  <a:srgbClr val="C00000"/>
                </a:solidFill>
              </a:rPr>
              <a:t>       possible roommates</a:t>
            </a:r>
            <a:r>
              <a:rPr lang="en-US" sz="3200" dirty="0">
                <a:solidFill>
                  <a:srgbClr val="C00000"/>
                </a:solidFill>
              </a:rPr>
              <a:t>. </a:t>
            </a:r>
            <a:br>
              <a:rPr lang="en-US" sz="3200" dirty="0">
                <a:solidFill>
                  <a:srgbClr val="C00000"/>
                </a:solidFill>
              </a:rPr>
            </a:br>
            <a:r>
              <a:rPr lang="en-US" sz="3200" dirty="0">
                <a:solidFill>
                  <a:srgbClr val="C00000"/>
                </a:solidFill>
              </a:rPr>
              <a:t>    - OKC: OUHSC Student Affairs facility is on campus.                             </a:t>
            </a:r>
            <a:br>
              <a:rPr lang="en-US" sz="3200" dirty="0">
                <a:solidFill>
                  <a:srgbClr val="C00000"/>
                </a:solidFill>
              </a:rPr>
            </a:br>
            <a:r>
              <a:rPr lang="en-US" sz="3200" dirty="0">
                <a:solidFill>
                  <a:srgbClr val="C00000"/>
                </a:solidFill>
              </a:rPr>
              <a:t>    - Tulsa: Tulsa does not offer housing.  Dianne </a:t>
            </a:r>
            <a:r>
              <a:rPr lang="en-US" sz="3200" dirty="0" smtClean="0">
                <a:solidFill>
                  <a:srgbClr val="C00000"/>
                </a:solidFill>
              </a:rPr>
              <a:t>Estes and </a:t>
            </a:r>
            <a:r>
              <a:rPr lang="en-US" sz="3200" dirty="0">
                <a:solidFill>
                  <a:srgbClr val="C00000"/>
                </a:solidFill>
              </a:rPr>
              <a:t>Tulsa Student</a:t>
            </a:r>
            <a:br>
              <a:rPr lang="en-US" sz="3200" dirty="0">
                <a:solidFill>
                  <a:srgbClr val="C00000"/>
                </a:solidFill>
              </a:rPr>
            </a:br>
            <a:r>
              <a:rPr lang="en-US" sz="3200" dirty="0">
                <a:solidFill>
                  <a:srgbClr val="C00000"/>
                </a:solidFill>
              </a:rPr>
              <a:t>       Affairs work with students to find housing. </a:t>
            </a:r>
          </a:p>
        </p:txBody>
      </p:sp>
    </p:spTree>
    <p:extLst>
      <p:ext uri="{BB962C8B-B14F-4D97-AF65-F5344CB8AC3E}">
        <p14:creationId xmlns:p14="http://schemas.microsoft.com/office/powerpoint/2010/main" val="255522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A5932-DF9D-4A5D-ACC2-20325DBAB8AF}"/>
              </a:ext>
            </a:extLst>
          </p:cNvPr>
          <p:cNvSpPr>
            <a:spLocks noGrp="1"/>
          </p:cNvSpPr>
          <p:nvPr>
            <p:ph type="title"/>
          </p:nvPr>
        </p:nvSpPr>
        <p:spPr>
          <a:xfrm>
            <a:off x="759124" y="2433103"/>
            <a:ext cx="10890250" cy="2852737"/>
          </a:xfrm>
        </p:spPr>
        <p:txBody>
          <a:bodyPr>
            <a:noAutofit/>
          </a:bodyPr>
          <a:lstStyle/>
          <a:p>
            <a:r>
              <a:rPr lang="en-US" sz="4000" b="1" dirty="0"/>
              <a:t>Are scholarship opportunities still available?</a:t>
            </a:r>
            <a:br>
              <a:rPr lang="en-US" sz="4000" b="1" dirty="0"/>
            </a:br>
            <a:r>
              <a:rPr lang="en-US" sz="4000" dirty="0">
                <a:solidFill>
                  <a:srgbClr val="C00000"/>
                </a:solidFill>
              </a:rPr>
              <a:t>Yes, Fall scholarships are available.  Application deadline is </a:t>
            </a:r>
            <a:r>
              <a:rPr lang="en-US" sz="4000" dirty="0" smtClean="0">
                <a:solidFill>
                  <a:srgbClr val="C00000"/>
                </a:solidFill>
              </a:rPr>
              <a:t>July 7, 2020</a:t>
            </a:r>
            <a:r>
              <a:rPr lang="en-US" sz="4000" dirty="0">
                <a:solidFill>
                  <a:srgbClr val="C00000"/>
                </a:solidFill>
              </a:rPr>
              <a:t>. </a:t>
            </a:r>
            <a:r>
              <a:rPr lang="en-US" sz="4000" dirty="0" smtClean="0">
                <a:solidFill>
                  <a:srgbClr val="C00000"/>
                </a:solidFill>
              </a:rPr>
              <a:t/>
            </a:r>
            <a:br>
              <a:rPr lang="en-US" sz="4000" dirty="0" smtClean="0">
                <a:solidFill>
                  <a:srgbClr val="C00000"/>
                </a:solidFill>
              </a:rPr>
            </a:br>
            <a:r>
              <a:rPr lang="en-US" sz="4000" dirty="0" smtClean="0">
                <a:solidFill>
                  <a:srgbClr val="C00000"/>
                </a:solidFill>
              </a:rPr>
              <a:t/>
            </a:r>
            <a:br>
              <a:rPr lang="en-US" sz="4000" dirty="0" smtClean="0">
                <a:solidFill>
                  <a:srgbClr val="C00000"/>
                </a:solidFill>
              </a:rPr>
            </a:br>
            <a:r>
              <a:rPr lang="en-US" sz="4000" dirty="0" smtClean="0">
                <a:solidFill>
                  <a:srgbClr val="C00000"/>
                </a:solidFill>
              </a:rPr>
              <a:t>Application </a:t>
            </a:r>
            <a:r>
              <a:rPr lang="en-US" sz="4000" dirty="0">
                <a:solidFill>
                  <a:srgbClr val="C00000"/>
                </a:solidFill>
              </a:rPr>
              <a:t>and other scholarship information: </a:t>
            </a:r>
            <a:r>
              <a:rPr lang="en-US" sz="4000" b="1" dirty="0">
                <a:solidFill>
                  <a:schemeClr val="accent1">
                    <a:lumMod val="60000"/>
                    <a:lumOff val="40000"/>
                  </a:schemeClr>
                </a:solidFill>
              </a:rPr>
              <a:t>https://nursing.ouhsc.edu/Current-Students/Scholarships</a:t>
            </a:r>
            <a:r>
              <a:rPr lang="en-US" sz="4000" dirty="0">
                <a:solidFill>
                  <a:srgbClr val="C00000"/>
                </a:solidFill>
              </a:rPr>
              <a:t>. </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52793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B474-9964-48CA-91E7-A132B8A95840}"/>
              </a:ext>
            </a:extLst>
          </p:cNvPr>
          <p:cNvSpPr>
            <a:spLocks noGrp="1"/>
          </p:cNvSpPr>
          <p:nvPr>
            <p:ph type="title"/>
          </p:nvPr>
        </p:nvSpPr>
        <p:spPr/>
        <p:txBody>
          <a:bodyPr>
            <a:normAutofit fontScale="90000"/>
          </a:bodyPr>
          <a:lstStyle/>
          <a:p>
            <a:r>
              <a:rPr lang="en-US" b="1" dirty="0"/>
              <a:t>Will Fall 2020 be online or in person?</a:t>
            </a:r>
            <a:br>
              <a:rPr lang="en-US" b="1" dirty="0"/>
            </a:br>
            <a:r>
              <a:rPr lang="en-US" dirty="0">
                <a:solidFill>
                  <a:srgbClr val="C00000"/>
                </a:solidFill>
              </a:rPr>
              <a:t>OUHSC is working with Federal and State authorities on COVID </a:t>
            </a:r>
            <a:r>
              <a:rPr lang="en-US" dirty="0" smtClean="0">
                <a:solidFill>
                  <a:srgbClr val="C00000"/>
                </a:solidFill>
              </a:rPr>
              <a:t>19</a:t>
            </a:r>
            <a:r>
              <a:rPr lang="en-US" dirty="0"/>
              <a:t/>
            </a:r>
            <a:br>
              <a:rPr lang="en-US" dirty="0"/>
            </a:br>
            <a:r>
              <a:rPr lang="en-US" dirty="0" smtClean="0">
                <a:solidFill>
                  <a:srgbClr val="9E0000"/>
                </a:solidFill>
              </a:rPr>
              <a:t>Dean will make a decision by June 1</a:t>
            </a:r>
            <a:r>
              <a:rPr lang="en-US" baseline="30000" dirty="0" smtClean="0">
                <a:solidFill>
                  <a:srgbClr val="9E0000"/>
                </a:solidFill>
              </a:rPr>
              <a:t>st</a:t>
            </a:r>
            <a:r>
              <a:rPr lang="en-US" dirty="0" smtClean="0"/>
              <a:t> </a:t>
            </a:r>
            <a:endParaRPr lang="en-US" dirty="0"/>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96372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E6E73-0039-42E1-9853-3A1C66F441F7}"/>
              </a:ext>
            </a:extLst>
          </p:cNvPr>
          <p:cNvSpPr>
            <a:spLocks noGrp="1"/>
          </p:cNvSpPr>
          <p:nvPr>
            <p:ph type="title"/>
          </p:nvPr>
        </p:nvSpPr>
        <p:spPr/>
        <p:txBody>
          <a:bodyPr>
            <a:normAutofit/>
          </a:bodyPr>
          <a:lstStyle/>
          <a:p>
            <a:r>
              <a:rPr lang="en-US" sz="4800" b="1" dirty="0"/>
              <a:t>Should students take summer school?</a:t>
            </a:r>
            <a:br>
              <a:rPr lang="en-US" sz="4800" b="1" dirty="0"/>
            </a:br>
            <a:r>
              <a:rPr lang="en-US" sz="4800" dirty="0">
                <a:solidFill>
                  <a:srgbClr val="C00000"/>
                </a:solidFill>
              </a:rPr>
              <a:t>Students are notified </a:t>
            </a:r>
            <a:r>
              <a:rPr lang="en-US" sz="4800" dirty="0" smtClean="0">
                <a:solidFill>
                  <a:srgbClr val="C00000"/>
                </a:solidFill>
              </a:rPr>
              <a:t>at the time of </a:t>
            </a:r>
            <a:r>
              <a:rPr lang="en-US" sz="4800" dirty="0">
                <a:solidFill>
                  <a:srgbClr val="C00000"/>
                </a:solidFill>
              </a:rPr>
              <a:t>admission if </a:t>
            </a:r>
            <a:r>
              <a:rPr lang="en-US" sz="4800" dirty="0" smtClean="0">
                <a:solidFill>
                  <a:srgbClr val="C00000"/>
                </a:solidFill>
              </a:rPr>
              <a:t>additional </a:t>
            </a:r>
            <a:r>
              <a:rPr lang="en-US" sz="4800" dirty="0">
                <a:solidFill>
                  <a:srgbClr val="C00000"/>
                </a:solidFill>
              </a:rPr>
              <a:t>courses </a:t>
            </a:r>
            <a:r>
              <a:rPr lang="en-US" sz="4800" dirty="0" smtClean="0">
                <a:solidFill>
                  <a:srgbClr val="C00000"/>
                </a:solidFill>
              </a:rPr>
              <a:t>are needed prior </a:t>
            </a:r>
            <a:r>
              <a:rPr lang="en-US" sz="4800" dirty="0">
                <a:solidFill>
                  <a:srgbClr val="C00000"/>
                </a:solidFill>
              </a:rPr>
              <a:t>to </a:t>
            </a:r>
            <a:r>
              <a:rPr lang="en-US" sz="4800" dirty="0" smtClean="0">
                <a:solidFill>
                  <a:srgbClr val="C00000"/>
                </a:solidFill>
              </a:rPr>
              <a:t>enrolling.</a:t>
            </a:r>
            <a:endParaRPr lang="en-US" sz="4800" dirty="0">
              <a:solidFill>
                <a:srgbClr val="C0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53623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65E42-18FD-45FF-A612-168850FF907A}"/>
              </a:ext>
            </a:extLst>
          </p:cNvPr>
          <p:cNvSpPr>
            <a:spLocks noGrp="1"/>
          </p:cNvSpPr>
          <p:nvPr>
            <p:ph type="title"/>
          </p:nvPr>
        </p:nvSpPr>
        <p:spPr>
          <a:xfrm>
            <a:off x="659825" y="2078968"/>
            <a:ext cx="10515600" cy="2852737"/>
          </a:xfrm>
        </p:spPr>
        <p:txBody>
          <a:bodyPr>
            <a:normAutofit fontScale="90000"/>
          </a:bodyPr>
          <a:lstStyle/>
          <a:p>
            <a:r>
              <a:rPr lang="en-US" sz="4900" b="1" dirty="0"/>
              <a:t>Fall 2020 Term Dates</a:t>
            </a:r>
            <a:r>
              <a:rPr lang="en-US" sz="4900" dirty="0"/>
              <a:t/>
            </a:r>
            <a:br>
              <a:rPr lang="en-US" sz="4900" dirty="0"/>
            </a:br>
            <a:r>
              <a:rPr lang="en-US" sz="4900" dirty="0"/>
              <a:t> </a:t>
            </a:r>
            <a:r>
              <a:rPr lang="en-US" sz="4900" dirty="0" smtClean="0"/>
              <a:t>     </a:t>
            </a:r>
            <a:r>
              <a:rPr lang="en-US" sz="4900" dirty="0" smtClean="0">
                <a:solidFill>
                  <a:srgbClr val="C00000"/>
                </a:solidFill>
              </a:rPr>
              <a:t>August 24 to December 18</a:t>
            </a:r>
            <a:br>
              <a:rPr lang="en-US" sz="4900" dirty="0" smtClean="0">
                <a:solidFill>
                  <a:srgbClr val="C00000"/>
                </a:solidFill>
              </a:rPr>
            </a:br>
            <a:r>
              <a:rPr lang="en-US" sz="4900" dirty="0" smtClean="0">
                <a:solidFill>
                  <a:srgbClr val="C00000"/>
                </a:solidFill>
              </a:rPr>
              <a:t/>
            </a:r>
            <a:br>
              <a:rPr lang="en-US" sz="4900" dirty="0" smtClean="0">
                <a:solidFill>
                  <a:srgbClr val="C00000"/>
                </a:solidFill>
              </a:rPr>
            </a:br>
            <a:r>
              <a:rPr lang="en-US" sz="4900" dirty="0">
                <a:solidFill>
                  <a:srgbClr val="C00000"/>
                </a:solidFill>
              </a:rPr>
              <a:t> </a:t>
            </a:r>
            <a:r>
              <a:rPr lang="en-US" sz="4900" b="1" dirty="0" smtClean="0"/>
              <a:t>Spring 2021 Term Dates</a:t>
            </a:r>
            <a:br>
              <a:rPr lang="en-US" sz="4900" b="1" dirty="0" smtClean="0"/>
            </a:br>
            <a:r>
              <a:rPr lang="en-US" sz="4900" b="1" dirty="0" smtClean="0"/>
              <a:t>      </a:t>
            </a:r>
            <a:r>
              <a:rPr lang="en-US" sz="4900" dirty="0" smtClean="0">
                <a:solidFill>
                  <a:srgbClr val="8E0000"/>
                </a:solidFill>
              </a:rPr>
              <a:t>January 19 to May 14</a:t>
            </a:r>
            <a:endParaRPr lang="en-US" dirty="0">
              <a:solidFill>
                <a:srgbClr val="8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05509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8087-9C08-4FA7-94F4-9CD9C63F22FA}"/>
              </a:ext>
            </a:extLst>
          </p:cNvPr>
          <p:cNvSpPr>
            <a:spLocks noGrp="1"/>
          </p:cNvSpPr>
          <p:nvPr>
            <p:ph type="title"/>
          </p:nvPr>
        </p:nvSpPr>
        <p:spPr>
          <a:xfrm>
            <a:off x="838199" y="2355011"/>
            <a:ext cx="10515600" cy="3372030"/>
          </a:xfrm>
        </p:spPr>
        <p:txBody>
          <a:bodyPr>
            <a:noAutofit/>
          </a:bodyPr>
          <a:lstStyle/>
          <a:p>
            <a:r>
              <a:rPr lang="en-US" sz="5400" b="1" dirty="0"/>
              <a:t>How will the CON count pass/fail grades on my transcript for </a:t>
            </a:r>
            <a:r>
              <a:rPr lang="en-US" sz="5400" b="1" dirty="0" smtClean="0"/>
              <a:t>Spring, </a:t>
            </a:r>
            <a:r>
              <a:rPr lang="en-US" sz="5400" b="1" dirty="0" err="1" smtClean="0"/>
              <a:t>Maymester</a:t>
            </a:r>
            <a:r>
              <a:rPr lang="en-US" sz="5400" b="1" dirty="0" smtClean="0"/>
              <a:t> and Summer </a:t>
            </a:r>
            <a:r>
              <a:rPr lang="en-US" sz="5400" b="1" dirty="0"/>
              <a:t>2020?</a:t>
            </a:r>
            <a:br>
              <a:rPr lang="en-US" sz="5400" b="1" dirty="0"/>
            </a:br>
            <a:r>
              <a:rPr lang="en-US" sz="5400" b="1" dirty="0" smtClean="0">
                <a:solidFill>
                  <a:srgbClr val="8E0000"/>
                </a:solidFill>
              </a:rPr>
              <a:t>Pass/Fail grades from ONLY Spring,  </a:t>
            </a:r>
            <a:r>
              <a:rPr lang="en-US" sz="5400" b="1" dirty="0" err="1" smtClean="0">
                <a:solidFill>
                  <a:srgbClr val="8E0000"/>
                </a:solidFill>
              </a:rPr>
              <a:t>Maymester</a:t>
            </a:r>
            <a:r>
              <a:rPr lang="en-US" sz="5400" b="1" dirty="0" smtClean="0">
                <a:solidFill>
                  <a:srgbClr val="8E0000"/>
                </a:solidFill>
              </a:rPr>
              <a:t> and/or Summer 2020 will be accepted for admission review </a:t>
            </a:r>
            <a:endParaRPr lang="en-US" sz="5400" b="1" dirty="0">
              <a:solidFill>
                <a:srgbClr val="8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80863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72223-05BC-4A63-9769-A0D8759196E1}"/>
              </a:ext>
            </a:extLst>
          </p:cNvPr>
          <p:cNvSpPr>
            <a:spLocks noGrp="1"/>
          </p:cNvSpPr>
          <p:nvPr>
            <p:ph type="title"/>
          </p:nvPr>
        </p:nvSpPr>
        <p:spPr/>
        <p:txBody>
          <a:bodyPr/>
          <a:lstStyle/>
          <a:p>
            <a:r>
              <a:rPr lang="en-US" b="1" dirty="0"/>
              <a:t>Schedule </a:t>
            </a:r>
            <a:r>
              <a:rPr lang="en-US" b="1" dirty="0" smtClean="0"/>
              <a:t>example provided at orientation</a:t>
            </a:r>
            <a:endParaRPr lang="en-US" b="1" dirty="0"/>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86189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chemeClr val="tx1"/>
          </a:solidFill>
        </a:ln>
      </a:spPr>
      <a:bodyPr wrap="square" rtlCol="0">
        <a:spAutoFit/>
      </a:bodyPr>
      <a:lstStyle>
        <a:defPPr algn="ctr">
          <a:defRPr sz="1200" smtClean="0">
            <a:solidFill>
              <a:srgbClr val="000000"/>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UNTITLED [Read-Only]" id="{604D2130-E059-46AC-AEB4-B4DEAAF2EE52}" vid="{93B1C6AD-F6CA-465E-953C-D2C399CDD7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OUCON PPT template</Template>
  <TotalTime>254</TotalTime>
  <Words>324</Words>
  <Application>Microsoft Office PowerPoint</Application>
  <PresentationFormat>Widescreen</PresentationFormat>
  <Paragraphs>60</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Traditional BSN  Town Hall with Dean Hoff April 16, 2020</vt:lpstr>
      <vt:lpstr>Thank you for taking our recent survey.  We appreciate hearing from you about information you need.  This meeting will attempt to answer your questions and give you needed information for your Fall 2020 enrollment.</vt:lpstr>
      <vt:lpstr>PowerPoint Presentation</vt:lpstr>
      <vt:lpstr>Are scholarship opportunities still available? Yes, Fall scholarships are available.  Application deadline is July 7, 2020.   Application and other scholarship information: https://nursing.ouhsc.edu/Current-Students/Scholarships. </vt:lpstr>
      <vt:lpstr>Will Fall 2020 be online or in person? OUHSC is working with Federal and State authorities on COVID 19 Dean will make a decision by June 1st </vt:lpstr>
      <vt:lpstr>Should students take summer school? Students are notified at the time of admission if additional courses are needed prior to enrolling.</vt:lpstr>
      <vt:lpstr>Fall 2020 Term Dates       August 24 to December 18   Spring 2021 Term Dates       January 19 to May 14</vt:lpstr>
      <vt:lpstr>How will the CON count pass/fail grades on my transcript for Spring, Maymester and Summer 2020? Pass/Fail grades from ONLY Spring,  Maymester and/or Summer 2020 will be accepted for admission review </vt:lpstr>
      <vt:lpstr>Schedule example provided at orientation</vt:lpstr>
      <vt:lpstr>When will registration for Fall 2020 occur? Late July or Early August</vt:lpstr>
      <vt:lpstr>What if I don’t have my drug test panel yet? You can begin your courses, you will not be allowed for clinical and progress in the program without it. </vt:lpstr>
      <vt:lpstr>What if I don’t have my vaccine records yet or need a vaccine? OUHSC Student Health Services are offering vaccines by appointment only. Form will be placed on website. </vt:lpstr>
      <vt:lpstr>How will clinical work in the Fall? Hoping to make clinical decision by June 1st if possible.</vt:lpstr>
      <vt:lpstr>COVID 19 Updates:      Nursing.OUHSC.edu             ThePulse@oumedicine.com </vt:lpstr>
      <vt:lpstr>What can I do to prepare for Fall 2020? Read World Health Organization article  Check out Learn Anywhere resources on website</vt:lpstr>
      <vt:lpstr>Computer requirements   </vt:lpstr>
      <vt:lpstr>If you have further questions reach out to OU College of Nursing Student Affairs:      - OKC 405-271-2402      - Tulsa 918-660-3950      - Lawton 580-591-8014</vt:lpstr>
      <vt:lpstr>Disability Service and Accommodation (does not automatically continue from Norman or another school)      - ADRC@ou.edu      - 405-325-3852</vt:lpstr>
      <vt:lpstr>We are here to support you please let us know how we can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BSN  Town Hall with Dean Hoff April 16, 2020</dc:title>
  <dc:creator>Bontrager, Kennedy</dc:creator>
  <cp:lastModifiedBy>Bontrager, Katherine A (HSC)</cp:lastModifiedBy>
  <cp:revision>13</cp:revision>
  <dcterms:created xsi:type="dcterms:W3CDTF">2020-04-16T11:38:58Z</dcterms:created>
  <dcterms:modified xsi:type="dcterms:W3CDTF">2020-04-17T20:39:14Z</dcterms:modified>
</cp:coreProperties>
</file>